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D9F75050-0E15-4C5B-92B0-66D068882F1F}" type="datetimeFigureOut">
              <a:rPr lang="tr-TR" smtClean="0"/>
              <a:pPr/>
              <a:t>02.03.2017</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02.03.2017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02.03.2017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D9F75050-0E15-4C5B-92B0-66D068882F1F}" type="datetimeFigureOut">
              <a:rPr lang="tr-TR" smtClean="0"/>
              <a:pPr/>
              <a:t>02.03.2017</a:t>
            </a:fld>
            <a:endParaRPr lang="tr-TR"/>
          </a:p>
        </p:txBody>
      </p:sp>
      <p:sp>
        <p:nvSpPr>
          <p:cNvPr id="9" name="8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D9F75050-0E15-4C5B-92B0-66D068882F1F}" type="datetimeFigureOut">
              <a:rPr lang="tr-TR" smtClean="0"/>
              <a:pPr/>
              <a:t>02.03.2017</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02.03.2017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02.03.2017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D9F75050-0E15-4C5B-92B0-66D068882F1F}" type="datetimeFigureOut">
              <a:rPr lang="tr-TR" smtClean="0"/>
              <a:pPr/>
              <a:t>02.03.2017</a:t>
            </a:fld>
            <a:endParaRPr lang="tr-TR"/>
          </a:p>
        </p:txBody>
      </p:sp>
      <p:sp>
        <p:nvSpPr>
          <p:cNvPr id="7" name="6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02.03.2017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D9F75050-0E15-4C5B-92B0-66D068882F1F}" type="datetimeFigureOut">
              <a:rPr lang="tr-TR" smtClean="0"/>
              <a:pPr/>
              <a:t>02.03.2017</a:t>
            </a:fld>
            <a:endParaRPr lang="tr-TR"/>
          </a:p>
        </p:txBody>
      </p:sp>
      <p:sp>
        <p:nvSpPr>
          <p:cNvPr id="22" name="21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D9F75050-0E15-4C5B-92B0-66D068882F1F}" type="datetimeFigureOut">
              <a:rPr lang="tr-TR" smtClean="0"/>
              <a:pPr/>
              <a:t>02.03.2017</a:t>
            </a:fld>
            <a:endParaRPr lang="tr-TR"/>
          </a:p>
        </p:txBody>
      </p:sp>
      <p:sp>
        <p:nvSpPr>
          <p:cNvPr id="18" name="17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9F75050-0E15-4C5B-92B0-66D068882F1F}" type="datetimeFigureOut">
              <a:rPr lang="tr-TR" smtClean="0"/>
              <a:pPr/>
              <a:t>02.03.2017</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YARAMAZ ÇOCUK MU ? İŞE YARAMAZ YÖNTEM Mİ ?</a:t>
            </a:r>
            <a:endParaRPr lang="tr-TR" dirty="0"/>
          </a:p>
        </p:txBody>
      </p:sp>
      <p:sp>
        <p:nvSpPr>
          <p:cNvPr id="3" name="2 Alt Başlık"/>
          <p:cNvSpPr>
            <a:spLocks noGrp="1"/>
          </p:cNvSpPr>
          <p:nvPr>
            <p:ph type="subTitle" idx="1"/>
          </p:nvPr>
        </p:nvSpPr>
        <p:spPr/>
        <p:txBody>
          <a:bodyPr/>
          <a:lstStyle/>
          <a:p>
            <a:pPr algn="r"/>
            <a:r>
              <a:rPr lang="tr-TR" dirty="0" smtClean="0"/>
              <a:t>Psikolojik Danışman Hatice Kübra ŞENEL </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pPr>
              <a:buNone/>
            </a:pPr>
            <a:endParaRPr lang="tr-TR" dirty="0" smtClean="0"/>
          </a:p>
          <a:p>
            <a:pPr>
              <a:buNone/>
            </a:pPr>
            <a:endParaRPr lang="tr-TR" dirty="0" smtClean="0"/>
          </a:p>
          <a:p>
            <a:pPr algn="ctr">
              <a:buNone/>
            </a:pPr>
            <a:r>
              <a:rPr lang="tr-TR" sz="3600" b="1" dirty="0" smtClean="0">
                <a:solidFill>
                  <a:schemeClr val="accent1">
                    <a:lumMod val="75000"/>
                  </a:schemeClr>
                </a:solidFill>
              </a:rPr>
              <a:t>ÇOCUKLAR İSTEDİĞİNİZ GİBİ DEĞİL YETİŞTİRDİĞİNİZ GİBİ OLUR. </a:t>
            </a:r>
            <a:endParaRPr lang="tr-TR" sz="3600" b="1" dirty="0">
              <a:solidFill>
                <a:schemeClr val="accent1">
                  <a:lumMod val="7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pPr>
              <a:buNone/>
            </a:pPr>
            <a:endParaRPr lang="tr-TR" dirty="0" smtClean="0"/>
          </a:p>
          <a:p>
            <a:pPr>
              <a:buNone/>
            </a:pPr>
            <a:endParaRPr lang="tr-TR" dirty="0" smtClean="0"/>
          </a:p>
          <a:p>
            <a:pPr algn="ctr">
              <a:buNone/>
            </a:pPr>
            <a:r>
              <a:rPr lang="tr-TR" sz="3600" b="1" dirty="0" smtClean="0">
                <a:solidFill>
                  <a:schemeClr val="accent1">
                    <a:lumMod val="75000"/>
                  </a:schemeClr>
                </a:solidFill>
              </a:rPr>
              <a:t>ÇOCUK EĞİTİMİNDE EN ÖNEMLİ ETKEN TUTARLI DAVRANAN ANNE BABALARDIR. </a:t>
            </a:r>
            <a:endParaRPr lang="tr-TR" sz="3600" b="1" dirty="0">
              <a:solidFill>
                <a:schemeClr val="accent1">
                  <a:lumMod val="7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accent1">
                    <a:lumMod val="75000"/>
                  </a:schemeClr>
                </a:solidFill>
              </a:rPr>
              <a:t>İYİ ANNE BABA OLMANIN SIRLARI </a:t>
            </a:r>
            <a:endParaRPr lang="tr-TR" b="1" dirty="0">
              <a:solidFill>
                <a:schemeClr val="accent1">
                  <a:lumMod val="75000"/>
                </a:schemeClr>
              </a:solidFill>
            </a:endParaRPr>
          </a:p>
        </p:txBody>
      </p:sp>
      <p:sp>
        <p:nvSpPr>
          <p:cNvPr id="3" name="2 İçerik Yer Tutucusu"/>
          <p:cNvSpPr>
            <a:spLocks noGrp="1"/>
          </p:cNvSpPr>
          <p:nvPr>
            <p:ph sz="quarter" idx="1"/>
          </p:nvPr>
        </p:nvSpPr>
        <p:spPr/>
        <p:txBody>
          <a:bodyPr/>
          <a:lstStyle/>
          <a:p>
            <a:endParaRPr lang="tr-TR" dirty="0" smtClean="0"/>
          </a:p>
          <a:p>
            <a:endParaRPr lang="tr-TR" dirty="0" smtClean="0"/>
          </a:p>
          <a:p>
            <a:endParaRPr lang="tr-TR" dirty="0" smtClean="0"/>
          </a:p>
          <a:p>
            <a:r>
              <a:rPr lang="tr-TR" dirty="0" smtClean="0"/>
              <a:t>Sınırsız </a:t>
            </a:r>
            <a:r>
              <a:rPr lang="tr-TR" dirty="0" smtClean="0"/>
              <a:t>sevgi verin</a:t>
            </a:r>
          </a:p>
          <a:p>
            <a:r>
              <a:rPr lang="tr-TR" dirty="0" smtClean="0"/>
              <a:t>Ona inanın ve güvenin</a:t>
            </a:r>
          </a:p>
          <a:p>
            <a:r>
              <a:rPr lang="tr-TR" dirty="0" smtClean="0"/>
              <a:t>Ekip olarak çalışın</a:t>
            </a:r>
          </a:p>
          <a:p>
            <a:endParaRPr lang="tr-TR" dirty="0"/>
          </a:p>
        </p:txBody>
      </p:sp>
      <p:pic>
        <p:nvPicPr>
          <p:cNvPr id="4" name="3 Resim" descr="anne-baba-aile-cocuk-resim.jpg"/>
          <p:cNvPicPr>
            <a:picLocks noChangeAspect="1"/>
          </p:cNvPicPr>
          <p:nvPr/>
        </p:nvPicPr>
        <p:blipFill>
          <a:blip r:embed="rId2" cstate="print"/>
          <a:stretch>
            <a:fillRect/>
          </a:stretch>
        </p:blipFill>
        <p:spPr>
          <a:xfrm>
            <a:off x="4214810" y="2428868"/>
            <a:ext cx="4214842" cy="2500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accent1"/>
                </a:solidFill>
              </a:rPr>
              <a:t>İYİ ANNE BABA OLMANIN SIRLARI </a:t>
            </a:r>
            <a:endParaRPr lang="tr-TR" b="1" dirty="0">
              <a:solidFill>
                <a:schemeClr val="accent1"/>
              </a:solidFill>
            </a:endParaRPr>
          </a:p>
        </p:txBody>
      </p:sp>
      <p:sp>
        <p:nvSpPr>
          <p:cNvPr id="3" name="2 İçerik Yer Tutucusu"/>
          <p:cNvSpPr>
            <a:spLocks noGrp="1"/>
          </p:cNvSpPr>
          <p:nvPr>
            <p:ph sz="quarter" idx="1"/>
          </p:nvPr>
        </p:nvSpPr>
        <p:spPr/>
        <p:txBody>
          <a:bodyPr/>
          <a:lstStyle/>
          <a:p>
            <a:endParaRPr lang="tr-TR" dirty="0" smtClean="0"/>
          </a:p>
          <a:p>
            <a:endParaRPr lang="tr-TR" dirty="0" smtClean="0"/>
          </a:p>
          <a:p>
            <a:r>
              <a:rPr lang="tr-TR" dirty="0" smtClean="0"/>
              <a:t>Uğraşılar bulun</a:t>
            </a:r>
          </a:p>
          <a:p>
            <a:r>
              <a:rPr lang="tr-TR" dirty="0" smtClean="0"/>
              <a:t>Düzeni koruyun</a:t>
            </a:r>
          </a:p>
          <a:p>
            <a:r>
              <a:rPr lang="tr-TR" dirty="0" smtClean="0"/>
              <a:t>Kendinize karşı anlayışlı olun</a:t>
            </a:r>
          </a:p>
          <a:p>
            <a:r>
              <a:rPr lang="tr-TR" dirty="0" smtClean="0"/>
              <a:t>Sorumluluk alması ve uygulamasını sağlayın</a:t>
            </a:r>
          </a:p>
          <a:p>
            <a:endParaRPr lang="tr-TR" dirty="0"/>
          </a:p>
        </p:txBody>
      </p:sp>
      <p:pic>
        <p:nvPicPr>
          <p:cNvPr id="4" name="3 Resim" descr="butterfly_on_hand-1280x800.jpg"/>
          <p:cNvPicPr>
            <a:picLocks noChangeAspect="1"/>
          </p:cNvPicPr>
          <p:nvPr/>
        </p:nvPicPr>
        <p:blipFill>
          <a:blip r:embed="rId2" cstate="print"/>
          <a:stretch>
            <a:fillRect/>
          </a:stretch>
        </p:blipFill>
        <p:spPr>
          <a:xfrm>
            <a:off x="3428992" y="4429132"/>
            <a:ext cx="3857652" cy="200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accent3">
                    <a:lumMod val="60000"/>
                    <a:lumOff val="40000"/>
                  </a:schemeClr>
                </a:solidFill>
              </a:rPr>
              <a:t>SORUN VE CEZA</a:t>
            </a:r>
            <a:endParaRPr lang="tr-TR" b="1" dirty="0">
              <a:solidFill>
                <a:schemeClr val="accent3">
                  <a:lumMod val="60000"/>
                  <a:lumOff val="40000"/>
                </a:schemeClr>
              </a:solidFill>
            </a:endParaRPr>
          </a:p>
        </p:txBody>
      </p:sp>
      <p:sp>
        <p:nvSpPr>
          <p:cNvPr id="3" name="2 İçerik Yer Tutucusu"/>
          <p:cNvSpPr>
            <a:spLocks noGrp="1"/>
          </p:cNvSpPr>
          <p:nvPr>
            <p:ph sz="quarter" idx="1"/>
          </p:nvPr>
        </p:nvSpPr>
        <p:spPr/>
        <p:txBody>
          <a:bodyPr/>
          <a:lstStyle/>
          <a:p>
            <a:r>
              <a:rPr lang="tr-TR" dirty="0" smtClean="0">
                <a:solidFill>
                  <a:srgbClr val="FF0000"/>
                </a:solidFill>
              </a:rPr>
              <a:t> </a:t>
            </a:r>
            <a:r>
              <a:rPr lang="tr-TR" dirty="0" smtClean="0"/>
              <a:t>Sorunlu davranışları ortadan kaldırma yada yeni bir davranış kazandırma çabalarını, her zaman olumlu davranışları hedef göstererek yürütmek </a:t>
            </a:r>
            <a:r>
              <a:rPr lang="tr-TR" dirty="0" smtClean="0"/>
              <a:t>gerekir. </a:t>
            </a:r>
            <a:endParaRPr lang="tr-TR" dirty="0"/>
          </a:p>
        </p:txBody>
      </p:sp>
      <p:pic>
        <p:nvPicPr>
          <p:cNvPr id="4" name="3 Resim" descr="mutlu-anne-mutlu-çocuk.jpg"/>
          <p:cNvPicPr>
            <a:picLocks noChangeAspect="1"/>
          </p:cNvPicPr>
          <p:nvPr/>
        </p:nvPicPr>
        <p:blipFill>
          <a:blip r:embed="rId2" cstate="print"/>
          <a:stretch>
            <a:fillRect/>
          </a:stretch>
        </p:blipFill>
        <p:spPr>
          <a:xfrm>
            <a:off x="1571604" y="3286124"/>
            <a:ext cx="6405584" cy="3000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accent3">
                    <a:lumMod val="60000"/>
                    <a:lumOff val="40000"/>
                  </a:schemeClr>
                </a:solidFill>
              </a:rPr>
              <a:t>EŞLERİN AİLE BÜYÜKLERİ İLE İLİŞKİLERİ </a:t>
            </a:r>
            <a:endParaRPr lang="tr-TR" b="1" dirty="0">
              <a:solidFill>
                <a:schemeClr val="accent3">
                  <a:lumMod val="60000"/>
                  <a:lumOff val="40000"/>
                </a:schemeClr>
              </a:solidFill>
            </a:endParaRPr>
          </a:p>
        </p:txBody>
      </p:sp>
      <p:sp>
        <p:nvSpPr>
          <p:cNvPr id="3" name="2 İçerik Yer Tutucusu"/>
          <p:cNvSpPr>
            <a:spLocks noGrp="1"/>
          </p:cNvSpPr>
          <p:nvPr>
            <p:ph sz="quarter" idx="1"/>
          </p:nvPr>
        </p:nvSpPr>
        <p:spPr/>
        <p:txBody>
          <a:bodyPr/>
          <a:lstStyle/>
          <a:p>
            <a:endParaRPr lang="tr-TR" dirty="0" smtClean="0"/>
          </a:p>
          <a:p>
            <a:r>
              <a:rPr lang="tr-TR" dirty="0" smtClean="0"/>
              <a:t>Aileler </a:t>
            </a:r>
            <a:r>
              <a:rPr lang="tr-TR" dirty="0" smtClean="0"/>
              <a:t>arasındaki sınırlar </a:t>
            </a:r>
            <a:r>
              <a:rPr lang="tr-TR" dirty="0" smtClean="0"/>
              <a:t>belirlenmelidir.</a:t>
            </a:r>
            <a:endParaRPr lang="tr-TR" dirty="0" smtClean="0"/>
          </a:p>
          <a:p>
            <a:r>
              <a:rPr lang="tr-TR" altLang="zh-CN" dirty="0" smtClean="0"/>
              <a:t>Ailenizle olan özel yaşantınızda; kayınvalide, kayınbabadan müdahaleler gelebilir ve bunlar çocuklarınızı olumsuz etkiler.</a:t>
            </a:r>
          </a:p>
          <a:p>
            <a:r>
              <a:rPr lang="tr-TR" altLang="zh-CN" dirty="0" smtClean="0"/>
              <a:t> </a:t>
            </a:r>
            <a:r>
              <a:rPr lang="tr-TR" altLang="zh-CN" b="1" dirty="0" smtClean="0"/>
              <a:t>Anne-baba, çocuğun eğitiminde yetkin ve sorumlu kişi olduğunu unutmamalı</a:t>
            </a:r>
            <a:r>
              <a:rPr lang="tr-TR" altLang="zh-CN" dirty="0" smtClean="0"/>
              <a:t>, büyükanne ve dedeye terbiye konusunda mesafeli olmaları için ortam </a:t>
            </a:r>
            <a:r>
              <a:rPr lang="tr-TR" altLang="zh-CN" dirty="0" smtClean="0"/>
              <a:t>hazırlamalıdır.</a:t>
            </a:r>
            <a:endParaRPr lang="tr-TR"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solidFill>
                  <a:schemeClr val="accent3">
                    <a:lumMod val="60000"/>
                    <a:lumOff val="40000"/>
                  </a:schemeClr>
                </a:solidFill>
              </a:rPr>
              <a:t>ÖNERİLER</a:t>
            </a:r>
            <a:endParaRPr lang="tr-TR" b="1" dirty="0">
              <a:solidFill>
                <a:schemeClr val="accent3">
                  <a:lumMod val="60000"/>
                  <a:lumOff val="40000"/>
                </a:schemeClr>
              </a:solidFill>
            </a:endParaRPr>
          </a:p>
        </p:txBody>
      </p:sp>
      <p:sp>
        <p:nvSpPr>
          <p:cNvPr id="3" name="2 İçerik Yer Tutucusu"/>
          <p:cNvSpPr>
            <a:spLocks noGrp="1"/>
          </p:cNvSpPr>
          <p:nvPr>
            <p:ph sz="quarter" idx="1"/>
          </p:nvPr>
        </p:nvSpPr>
        <p:spPr/>
        <p:txBody>
          <a:bodyPr/>
          <a:lstStyle/>
          <a:p>
            <a:pPr marL="457200" indent="-457200">
              <a:buNone/>
              <a:tabLst>
                <a:tab pos="228600" algn="l"/>
                <a:tab pos="676275" algn="l"/>
              </a:tabLst>
            </a:pPr>
            <a:endParaRPr lang="tr-TR" b="1" dirty="0" smtClean="0"/>
          </a:p>
          <a:p>
            <a:pPr marL="457200" indent="-457200">
              <a:tabLst>
                <a:tab pos="228600" algn="l"/>
                <a:tab pos="676275" algn="l"/>
              </a:tabLst>
            </a:pPr>
            <a:r>
              <a:rPr lang="tr-TR" b="1" dirty="0" smtClean="0"/>
              <a:t>Çocuğunuza </a:t>
            </a:r>
            <a:r>
              <a:rPr lang="tr-TR" b="1" dirty="0" smtClean="0"/>
              <a:t>zaman ayırın</a:t>
            </a:r>
            <a:r>
              <a:rPr lang="tr-TR" b="1" dirty="0" smtClean="0"/>
              <a:t>. </a:t>
            </a:r>
            <a:r>
              <a:rPr lang="tr-TR" dirty="0" smtClean="0"/>
              <a:t>Çocuğunuzla</a:t>
            </a:r>
            <a:endParaRPr lang="tr-TR" dirty="0" smtClean="0"/>
          </a:p>
          <a:p>
            <a:pPr marL="457200" indent="-457200">
              <a:buNone/>
              <a:tabLst>
                <a:tab pos="228600" algn="l"/>
                <a:tab pos="676275" algn="l"/>
              </a:tabLst>
            </a:pPr>
            <a:r>
              <a:rPr lang="tr-TR" dirty="0" smtClean="0"/>
              <a:t>geçmiş zaman asla boşa geçmiş zaman değildir</a:t>
            </a:r>
            <a:r>
              <a:rPr lang="tr-TR" b="1" dirty="0" smtClean="0"/>
              <a:t>.</a:t>
            </a:r>
            <a:r>
              <a:rPr lang="tr-TR" sz="2000" b="1" dirty="0" smtClean="0"/>
              <a:t> </a:t>
            </a:r>
            <a:endParaRPr lang="tr-TR" sz="2000" b="1" dirty="0" smtClean="0"/>
          </a:p>
          <a:p>
            <a:pPr marL="457200" indent="-457200">
              <a:buNone/>
              <a:tabLst>
                <a:tab pos="228600" algn="l"/>
                <a:tab pos="676275" algn="l"/>
              </a:tabLst>
            </a:pPr>
            <a:endParaRPr lang="tr-TR" sz="2000" b="1" dirty="0" smtClean="0"/>
          </a:p>
          <a:p>
            <a:pPr marL="457200" indent="-457200">
              <a:tabLst>
                <a:tab pos="228600" algn="l"/>
                <a:tab pos="676275" algn="l"/>
              </a:tabLst>
            </a:pPr>
            <a:r>
              <a:rPr lang="tr-TR" sz="2000" b="1" dirty="0" smtClean="0"/>
              <a:t>Çocuğunuzla birlikte olduğunuz zaman tüm dikkatinizi ona yoğunlaştırın. </a:t>
            </a:r>
            <a:r>
              <a:rPr lang="tr-TR" sz="2000" dirty="0" smtClean="0"/>
              <a:t>Bu nedenle de, başka bir işle meşgulken değil, kendinizi rahat hissettiğinizde çocuğunuzla ilgilenerek, anne ya da baba olmanın keyfini çıkarın.</a:t>
            </a:r>
            <a:endParaRPr lang="tr-TR" sz="2000" b="1" dirty="0" smtClean="0"/>
          </a:p>
          <a:p>
            <a:pPr marL="457200" indent="-457200">
              <a:tabLst>
                <a:tab pos="228600" algn="l"/>
                <a:tab pos="676275" algn="l"/>
              </a:tabLst>
            </a:pPr>
            <a:endParaRPr lang="tr-TR"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pPr>
              <a:buNone/>
            </a:pPr>
            <a:endParaRPr lang="tr-TR" dirty="0" smtClean="0"/>
          </a:p>
          <a:p>
            <a:pPr>
              <a:buNone/>
            </a:pPr>
            <a:endParaRPr lang="tr-TR" dirty="0" smtClean="0"/>
          </a:p>
          <a:p>
            <a:r>
              <a:rPr lang="tr-TR" dirty="0" smtClean="0"/>
              <a:t>Çocuğu </a:t>
            </a:r>
            <a:r>
              <a:rPr lang="tr-TR" dirty="0" smtClean="0"/>
              <a:t>sevmek, </a:t>
            </a:r>
            <a:r>
              <a:rPr lang="tr-TR" dirty="0" smtClean="0"/>
              <a:t>ona bolca </a:t>
            </a:r>
            <a:r>
              <a:rPr lang="tr-TR" dirty="0" smtClean="0"/>
              <a:t>ve pahalı oyuncak almak değil onunla ortak faaliyetleri paylaşmak, ona zaman ayırmak, onunla oyun oynamaktır</a:t>
            </a:r>
            <a:r>
              <a:rPr lang="tr-TR" b="1" dirty="0" smtClean="0"/>
              <a:t>. </a:t>
            </a:r>
            <a:r>
              <a:rPr lang="tr-TR" b="1" dirty="0" smtClean="0"/>
              <a:t>Çocuğu sevmek </a:t>
            </a:r>
            <a:r>
              <a:rPr lang="tr-TR" b="1" dirty="0" smtClean="0"/>
              <a:t>sözle sevgiyi ifade etmenin ötesinde, eylemle bu duyguyu ona yaşatmaktır.</a:t>
            </a:r>
          </a:p>
          <a:p>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smtClean="0"/>
              <a:t>Aşağılamak, suçlamak, çocuk adına karar vermek yerine</a:t>
            </a:r>
            <a:r>
              <a:rPr lang="tr-TR" b="1" dirty="0" smtClean="0"/>
              <a:t>, çocuğu dinleyin</a:t>
            </a:r>
            <a:r>
              <a:rPr lang="tr-TR" b="1" dirty="0" smtClean="0"/>
              <a:t>.</a:t>
            </a:r>
          </a:p>
          <a:p>
            <a:r>
              <a:rPr lang="tr-TR" b="1" dirty="0" smtClean="0"/>
              <a:t>Anne ve babasının kendisini dinlediğini gören çocuk duygularını ifade etme olanağı bulur. </a:t>
            </a:r>
            <a:r>
              <a:rPr lang="tr-TR" dirty="0" smtClean="0"/>
              <a:t>Aldığı tepkilerle “anlaşıldım” duygusunu yaşar. Böylelikle rahatlar.</a:t>
            </a:r>
            <a:endParaRPr lang="tr-TR" dirty="0"/>
          </a:p>
        </p:txBody>
      </p:sp>
      <p:pic>
        <p:nvPicPr>
          <p:cNvPr id="4" name="3 Resim" descr="baba-ve-cocuk.jpg"/>
          <p:cNvPicPr>
            <a:picLocks noChangeAspect="1"/>
          </p:cNvPicPr>
          <p:nvPr/>
        </p:nvPicPr>
        <p:blipFill>
          <a:blip r:embed="rId2" cstate="print"/>
          <a:stretch>
            <a:fillRect/>
          </a:stretch>
        </p:blipFill>
        <p:spPr>
          <a:xfrm>
            <a:off x="1142976" y="4143380"/>
            <a:ext cx="6000792" cy="2357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b="1" dirty="0" smtClean="0"/>
              <a:t>Çocuğunuza karşı davranışlarınızda tutarlı olun. </a:t>
            </a:r>
            <a:r>
              <a:rPr lang="tr-TR" dirty="0" smtClean="0"/>
              <a:t>Kendi içinizde çelişkili davranışlarda bulunmanız ya da anne ve babanın birbiriyle çelişen biçimde davranması, çocuğu “doğruyu bulma” konusunda zorlar.</a:t>
            </a:r>
          </a:p>
          <a:p>
            <a:r>
              <a:rPr lang="tr-TR" altLang="zh-CN" dirty="0" smtClean="0">
                <a:latin typeface="Arial Black" pitchFamily="34" charset="0"/>
              </a:rPr>
              <a:t>Çocuğunuzun yanında tartışmamaya özen gösterin. </a:t>
            </a:r>
            <a:r>
              <a:rPr lang="tr-TR" altLang="zh-CN" dirty="0" smtClean="0"/>
              <a:t>Çünkü çocukların sizi model aldığını ve ileride sizin kendi aileniz gibi bir aile kuracağını unutmayın.</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accent3">
                    <a:lumMod val="60000"/>
                    <a:lumOff val="40000"/>
                  </a:schemeClr>
                </a:solidFill>
              </a:rPr>
              <a:t>AİLE İÇİ İLETİŞİM NEDİR ?</a:t>
            </a:r>
            <a:endParaRPr lang="tr-TR" b="1" dirty="0">
              <a:solidFill>
                <a:schemeClr val="accent3">
                  <a:lumMod val="60000"/>
                  <a:lumOff val="40000"/>
                </a:schemeClr>
              </a:solidFill>
            </a:endParaRPr>
          </a:p>
        </p:txBody>
      </p:sp>
      <p:sp>
        <p:nvSpPr>
          <p:cNvPr id="3" name="2 İçerik Yer Tutucusu"/>
          <p:cNvSpPr>
            <a:spLocks noGrp="1"/>
          </p:cNvSpPr>
          <p:nvPr>
            <p:ph sz="quarter" idx="1"/>
          </p:nvPr>
        </p:nvSpPr>
        <p:spPr/>
        <p:txBody>
          <a:bodyPr/>
          <a:lstStyle/>
          <a:p>
            <a:pPr>
              <a:buNone/>
            </a:pPr>
            <a:endParaRPr lang="tr-TR" dirty="0" smtClean="0"/>
          </a:p>
          <a:p>
            <a:r>
              <a:rPr lang="tr-TR" dirty="0" smtClean="0"/>
              <a:t>Aile üyelerinin birbirleriyle olan etkileşimleridir.</a:t>
            </a:r>
          </a:p>
          <a:p>
            <a:pPr>
              <a:buNone/>
            </a:pPr>
            <a:r>
              <a:rPr lang="tr-TR" dirty="0" smtClean="0"/>
              <a:t> </a:t>
            </a:r>
            <a:endParaRPr lang="tr-TR" dirty="0"/>
          </a:p>
        </p:txBody>
      </p:sp>
      <p:pic>
        <p:nvPicPr>
          <p:cNvPr id="4" name="3 Resim" descr="aile.jpg"/>
          <p:cNvPicPr>
            <a:picLocks noChangeAspect="1"/>
          </p:cNvPicPr>
          <p:nvPr/>
        </p:nvPicPr>
        <p:blipFill>
          <a:blip r:embed="rId2" cstate="print"/>
          <a:stretch>
            <a:fillRect/>
          </a:stretch>
        </p:blipFill>
        <p:spPr>
          <a:xfrm>
            <a:off x="1428728" y="2857496"/>
            <a:ext cx="5643602" cy="3171825"/>
          </a:xfrm>
          <a:prstGeom prst="rect">
            <a:avLst/>
          </a:prstGeom>
          <a:ln>
            <a:noFill/>
          </a:ln>
          <a:effectLst>
            <a:softEdge rad="112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b="1" dirty="0" smtClean="0"/>
          </a:p>
          <a:p>
            <a:r>
              <a:rPr lang="tr-TR" b="1" dirty="0" smtClean="0"/>
              <a:t>Çocuğunuzu </a:t>
            </a:r>
            <a:r>
              <a:rPr lang="tr-TR" b="1" dirty="0" smtClean="0"/>
              <a:t>başka çocuklarla karşılaştırmayın. </a:t>
            </a:r>
            <a:r>
              <a:rPr lang="tr-TR" dirty="0" smtClean="0"/>
              <a:t>Çocuk, anne babası tarafından önemsenmek, değerli bir insan olarak kabul edilmek ihtiyacındadır. Onun diğer çocuklarla karşılaştırılması, kendini değerli bir insan olarak görmesini engeller. Çocuğun kendine özgü, bağımsız bir birey olarak kabul edilmesi, ruh sağlığının temelini oluşturur</a:t>
            </a:r>
            <a:r>
              <a:rPr lang="tr-TR" b="1" dirty="0" smtClean="0"/>
              <a:t>.</a:t>
            </a: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ltLang="zh-CN" dirty="0" smtClean="0">
              <a:latin typeface="Arial Black" pitchFamily="34" charset="0"/>
            </a:endParaRPr>
          </a:p>
          <a:p>
            <a:endParaRPr lang="tr-TR" altLang="zh-CN" dirty="0" smtClean="0">
              <a:latin typeface="Arial Black" pitchFamily="34" charset="0"/>
            </a:endParaRPr>
          </a:p>
          <a:p>
            <a:r>
              <a:rPr lang="tr-TR" altLang="zh-CN" dirty="0" smtClean="0">
                <a:latin typeface="Arial Black" pitchFamily="34" charset="0"/>
              </a:rPr>
              <a:t>Disiplin </a:t>
            </a:r>
            <a:r>
              <a:rPr lang="tr-TR" altLang="zh-CN" dirty="0" smtClean="0">
                <a:latin typeface="Arial Black" pitchFamily="34" charset="0"/>
              </a:rPr>
              <a:t>konusunda görüş birliği içinde olun.</a:t>
            </a:r>
            <a:r>
              <a:rPr lang="tr-TR" altLang="zh-CN" dirty="0" smtClean="0"/>
              <a:t> Birinizin kızdığı davranışa  diğeriniz hoşgörüyle yaklaşırsa çocuk karmaşa yaşayacaktır. Aileden biri sert davranırken diğeri yumuşak davranırsa çocuğun kişiliği dengeli gelişemez. Çift yönlü davranış çocuğu yalancılığa ve ikiyüzlülüğe iter, kendine güveni azaltır ve başarısını düşürür.</a:t>
            </a: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ltLang="zh-CN" dirty="0" smtClean="0"/>
          </a:p>
          <a:p>
            <a:endParaRPr lang="tr-TR" altLang="zh-CN" dirty="0" smtClean="0"/>
          </a:p>
          <a:p>
            <a:r>
              <a:rPr lang="tr-TR" altLang="zh-CN" dirty="0" smtClean="0"/>
              <a:t>Çocuğunuza </a:t>
            </a:r>
            <a:r>
              <a:rPr lang="tr-TR" altLang="zh-CN" dirty="0" smtClean="0"/>
              <a:t>“</a:t>
            </a:r>
            <a:r>
              <a:rPr lang="tr-TR" altLang="zh-CN" b="1" dirty="0" smtClean="0"/>
              <a:t>sana güveniyorum</a:t>
            </a:r>
            <a:r>
              <a:rPr lang="tr-TR" altLang="zh-CN" dirty="0" smtClean="0"/>
              <a:t>, </a:t>
            </a:r>
            <a:r>
              <a:rPr lang="tr-TR" altLang="zh-CN" b="1" dirty="0" smtClean="0"/>
              <a:t>elinden geleni yapacağına inanıyorum</a:t>
            </a:r>
            <a:r>
              <a:rPr lang="tr-TR" altLang="zh-CN" dirty="0" smtClean="0"/>
              <a:t>”  mesajı verin. Asla “ </a:t>
            </a:r>
            <a:r>
              <a:rPr lang="tr-TR" altLang="zh-CN" b="1" dirty="0" smtClean="0"/>
              <a:t>bu kafayla gidersen</a:t>
            </a:r>
            <a:r>
              <a:rPr lang="tr-TR" altLang="zh-CN" dirty="0" smtClean="0"/>
              <a:t>…”, “ </a:t>
            </a:r>
            <a:r>
              <a:rPr lang="tr-TR" altLang="zh-CN" b="1" dirty="0" smtClean="0"/>
              <a:t>ben demedim mi</a:t>
            </a:r>
            <a:r>
              <a:rPr lang="tr-TR" altLang="zh-CN" dirty="0" smtClean="0"/>
              <a:t>…” diye  başlayan sözler söylemeyin; işe yaramaz. Yaramazlık yapan veya kusurlu bir iş gören çocuklara “ </a:t>
            </a:r>
            <a:r>
              <a:rPr lang="tr-TR" altLang="zh-CN" b="1" dirty="0" smtClean="0"/>
              <a:t>haylaz</a:t>
            </a:r>
            <a:r>
              <a:rPr lang="tr-TR" altLang="zh-CN" dirty="0" smtClean="0"/>
              <a:t>”, “ </a:t>
            </a:r>
            <a:r>
              <a:rPr lang="tr-TR" altLang="zh-CN" b="1" dirty="0" smtClean="0"/>
              <a:t>beceriksiz</a:t>
            </a:r>
            <a:r>
              <a:rPr lang="tr-TR" altLang="zh-CN" dirty="0" smtClean="0"/>
              <a:t>”, “ </a:t>
            </a:r>
            <a:r>
              <a:rPr lang="tr-TR" altLang="zh-CN" b="1" dirty="0" smtClean="0"/>
              <a:t>aptal</a:t>
            </a:r>
            <a:r>
              <a:rPr lang="tr-TR" altLang="zh-CN" dirty="0" smtClean="0"/>
              <a:t>” gibi küçük düşürücü sözler söylenmemelidir.</a:t>
            </a: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ltLang="zh-CN" b="1" dirty="0" smtClean="0"/>
          </a:p>
          <a:p>
            <a:r>
              <a:rPr lang="tr-TR" altLang="zh-CN" b="1" dirty="0" smtClean="0"/>
              <a:t>Onların </a:t>
            </a:r>
            <a:r>
              <a:rPr lang="tr-TR" altLang="zh-CN" b="1" dirty="0" smtClean="0"/>
              <a:t>beğenilecek, takdir edilecek yönlerini bulun ve bu davranışlarını övün</a:t>
            </a:r>
            <a:r>
              <a:rPr lang="tr-TR" altLang="zh-CN" dirty="0" smtClean="0"/>
              <a:t> </a:t>
            </a:r>
            <a:r>
              <a:rPr lang="tr-TR" altLang="zh-CN" dirty="0" smtClean="0"/>
              <a:t>“içinden </a:t>
            </a:r>
            <a:r>
              <a:rPr lang="tr-TR" altLang="zh-CN" dirty="0" smtClean="0"/>
              <a:t>sevmek” diye bir sevgi türü yoktur</a:t>
            </a:r>
            <a:r>
              <a:rPr lang="tr-TR" altLang="zh-CN" dirty="0" smtClean="0"/>
              <a:t>.</a:t>
            </a:r>
          </a:p>
          <a:p>
            <a:r>
              <a:rPr lang="tr-TR" altLang="zh-CN" b="1" dirty="0" smtClean="0"/>
              <a:t>Çocuklarınızı dinleyin.</a:t>
            </a:r>
            <a:r>
              <a:rPr lang="tr-TR" altLang="zh-CN" dirty="0" smtClean="0"/>
              <a:t> Eğer çocuklarınızın problemlerini dinlemezseniz, onlar da sizin bulduğunuz çözümleri dinlemezler. Başka konularda anlatacakları konusunda kendinizden uzaklaştırmış olursunuz.</a:t>
            </a:r>
          </a:p>
          <a:p>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pPr>
              <a:buNone/>
            </a:pPr>
            <a:r>
              <a:rPr lang="tr-TR" altLang="zh-CN" b="1" dirty="0" smtClean="0"/>
              <a:t> </a:t>
            </a:r>
            <a:endParaRPr lang="tr-TR" altLang="zh-CN" b="1" dirty="0" smtClean="0"/>
          </a:p>
          <a:p>
            <a:endParaRPr lang="tr-TR" altLang="zh-CN" b="1" dirty="0" smtClean="0"/>
          </a:p>
          <a:p>
            <a:r>
              <a:rPr lang="tr-TR" altLang="zh-CN" b="1" dirty="0" smtClean="0"/>
              <a:t>Çocuklar</a:t>
            </a:r>
            <a:r>
              <a:rPr lang="tr-TR" altLang="zh-CN" b="1" dirty="0" smtClean="0"/>
              <a:t>, söylediklerimize değil, yaptıklarımıza bakarlar</a:t>
            </a:r>
            <a:r>
              <a:rPr lang="tr-TR" altLang="zh-CN" dirty="0" smtClean="0"/>
              <a:t>. Söylediklerimizle yaptıklarımız uyumlu olmalı</a:t>
            </a:r>
            <a:endParaRPr lang="tr-TR" altLang="zh-CN" b="1" dirty="0" smtClean="0"/>
          </a:p>
          <a:p>
            <a:r>
              <a:rPr lang="tr-TR" altLang="zh-CN" b="1" dirty="0" smtClean="0"/>
              <a:t>Onların yapmasını istemediğiniz davranışları siz de onların önünde yapmayın.</a:t>
            </a:r>
          </a:p>
          <a:p>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altLang="zh-CN" b="1" dirty="0" smtClean="0"/>
              <a:t>Yaşına uygun yapabileceği görevler verin sorumluluk duygusunu arttırmaya çalışın</a:t>
            </a:r>
            <a:r>
              <a:rPr lang="tr-TR" altLang="zh-CN" dirty="0" smtClean="0"/>
              <a:t>. Çocuğa sorunluluk duygusu verilmesi kabiliyet ve becerilerin ortaya çıkmasını sağlar</a:t>
            </a:r>
            <a:endParaRPr lang="tr-TR" dirty="0"/>
          </a:p>
        </p:txBody>
      </p:sp>
      <p:pic>
        <p:nvPicPr>
          <p:cNvPr id="4" name="3 Resim" descr="sea-star-starfish-wallpaper-1680x1050-400x270-MM-85.jpg"/>
          <p:cNvPicPr>
            <a:picLocks noChangeAspect="1"/>
          </p:cNvPicPr>
          <p:nvPr/>
        </p:nvPicPr>
        <p:blipFill>
          <a:blip r:embed="rId2" cstate="print"/>
          <a:stretch>
            <a:fillRect/>
          </a:stretch>
        </p:blipFill>
        <p:spPr>
          <a:xfrm>
            <a:off x="3714744" y="3500438"/>
            <a:ext cx="3810000" cy="2571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solidFill>
                  <a:srgbClr val="00B050"/>
                </a:solidFill>
              </a:rPr>
              <a:t>ÇOCUK BÜYÜTMEK AĞAÇ YETİŞTİRMEK GİBİDİR</a:t>
            </a:r>
            <a:endParaRPr lang="tr-TR" b="1" dirty="0">
              <a:solidFill>
                <a:srgbClr val="00B050"/>
              </a:solidFill>
            </a:endParaRPr>
          </a:p>
        </p:txBody>
      </p:sp>
      <p:pic>
        <p:nvPicPr>
          <p:cNvPr id="4" name="3 İçerik Yer Tutucusu" descr="7bb26a936022d1cd5af4a7c0b835a152.jpg"/>
          <p:cNvPicPr>
            <a:picLocks noGrp="1" noChangeAspect="1"/>
          </p:cNvPicPr>
          <p:nvPr>
            <p:ph sz="quarter" idx="1"/>
          </p:nvPr>
        </p:nvPicPr>
        <p:blipFill>
          <a:blip r:embed="rId2" cstate="print"/>
          <a:stretch>
            <a:fillRect/>
          </a:stretch>
        </p:blipFill>
        <p:spPr>
          <a:xfrm>
            <a:off x="928662" y="1714488"/>
            <a:ext cx="7010400" cy="4638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pPr algn="ctr">
              <a:buNone/>
            </a:pPr>
            <a:endParaRPr lang="tr-TR" dirty="0" smtClean="0"/>
          </a:p>
          <a:p>
            <a:pPr algn="ctr">
              <a:buNone/>
            </a:pPr>
            <a:r>
              <a:rPr lang="tr-TR" b="1" dirty="0" smtClean="0">
                <a:solidFill>
                  <a:schemeClr val="accent1">
                    <a:lumMod val="75000"/>
                  </a:schemeClr>
                </a:solidFill>
              </a:rPr>
              <a:t>MUTLU BİR AİLE KALABALIĞI GİBİ GEÇSİN TÜM ÖMRÜNÜZ…</a:t>
            </a:r>
          </a:p>
          <a:p>
            <a:pPr algn="ctr">
              <a:buNone/>
            </a:pPr>
            <a:r>
              <a:rPr lang="tr-TR" b="1" dirty="0" smtClean="0">
                <a:solidFill>
                  <a:srgbClr val="00B050"/>
                </a:solidFill>
              </a:rPr>
              <a:t>TEŞEKKÜRLER </a:t>
            </a:r>
            <a:r>
              <a:rPr lang="tr-TR" b="1" dirty="0" smtClean="0">
                <a:solidFill>
                  <a:srgbClr val="00B050"/>
                </a:solidFill>
                <a:sym typeface="Wingdings" pitchFamily="2" charset="2"/>
              </a:rPr>
              <a:t></a:t>
            </a:r>
          </a:p>
          <a:p>
            <a:pPr algn="ctr">
              <a:buNone/>
            </a:pPr>
            <a:endParaRPr lang="tr-TR" b="1" dirty="0">
              <a:solidFill>
                <a:srgbClr val="00B050"/>
              </a:solidFill>
            </a:endParaRPr>
          </a:p>
        </p:txBody>
      </p:sp>
      <p:pic>
        <p:nvPicPr>
          <p:cNvPr id="4" name="3 Resim" descr="fft81_mf2432471.Jpeg"/>
          <p:cNvPicPr>
            <a:picLocks noChangeAspect="1"/>
          </p:cNvPicPr>
          <p:nvPr/>
        </p:nvPicPr>
        <p:blipFill>
          <a:blip r:embed="rId2" cstate="print"/>
          <a:stretch>
            <a:fillRect/>
          </a:stretch>
        </p:blipFill>
        <p:spPr>
          <a:xfrm>
            <a:off x="1714480" y="3500438"/>
            <a:ext cx="5429288" cy="2651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accent3">
                    <a:lumMod val="60000"/>
                    <a:lumOff val="40000"/>
                  </a:schemeClr>
                </a:solidFill>
              </a:rPr>
              <a:t>BAŞARILI İLETİŞİMİN TEMELİ,</a:t>
            </a:r>
            <a:endParaRPr lang="tr-TR" b="1" dirty="0">
              <a:solidFill>
                <a:schemeClr val="accent3">
                  <a:lumMod val="60000"/>
                  <a:lumOff val="40000"/>
                </a:schemeClr>
              </a:solidFill>
            </a:endParaRPr>
          </a:p>
        </p:txBody>
      </p:sp>
      <p:sp>
        <p:nvSpPr>
          <p:cNvPr id="3" name="2 İçerik Yer Tutucusu"/>
          <p:cNvSpPr>
            <a:spLocks noGrp="1"/>
          </p:cNvSpPr>
          <p:nvPr>
            <p:ph sz="quarter" idx="1"/>
          </p:nvPr>
        </p:nvSpPr>
        <p:spPr/>
        <p:txBody>
          <a:bodyPr/>
          <a:lstStyle/>
          <a:p>
            <a:endParaRPr lang="tr-TR" dirty="0" smtClean="0"/>
          </a:p>
          <a:p>
            <a:pPr>
              <a:buNone/>
            </a:pPr>
            <a:r>
              <a:rPr lang="tr-TR" dirty="0" smtClean="0"/>
              <a:t> </a:t>
            </a:r>
            <a:r>
              <a:rPr lang="tr-TR" dirty="0" smtClean="0"/>
              <a:t>                                  </a:t>
            </a:r>
          </a:p>
          <a:p>
            <a:pPr>
              <a:buNone/>
            </a:pPr>
            <a:endParaRPr lang="tr-TR" dirty="0" smtClean="0"/>
          </a:p>
          <a:p>
            <a:r>
              <a:rPr lang="tr-TR" dirty="0" smtClean="0"/>
              <a:t>Sevgi</a:t>
            </a:r>
          </a:p>
          <a:p>
            <a:pPr>
              <a:buNone/>
            </a:pPr>
            <a:r>
              <a:rPr lang="tr-TR" dirty="0" smtClean="0"/>
              <a:t>                                                  </a:t>
            </a:r>
            <a:endParaRPr lang="tr-TR" dirty="0" smtClean="0"/>
          </a:p>
          <a:p>
            <a:r>
              <a:rPr lang="tr-TR" dirty="0" smtClean="0"/>
              <a:t>Saygı                             </a:t>
            </a:r>
            <a:endParaRPr lang="tr-TR" dirty="0" smtClean="0"/>
          </a:p>
        </p:txBody>
      </p:sp>
      <p:pic>
        <p:nvPicPr>
          <p:cNvPr id="4" name="3 Resim" descr="koşulsuz sevgi4.jpg"/>
          <p:cNvPicPr>
            <a:picLocks noChangeAspect="1"/>
          </p:cNvPicPr>
          <p:nvPr/>
        </p:nvPicPr>
        <p:blipFill>
          <a:blip r:embed="rId2" cstate="print"/>
          <a:stretch>
            <a:fillRect/>
          </a:stretch>
        </p:blipFill>
        <p:spPr>
          <a:xfrm>
            <a:off x="3071802" y="2143116"/>
            <a:ext cx="4748209" cy="30718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accent3">
                    <a:lumMod val="60000"/>
                    <a:lumOff val="40000"/>
                  </a:schemeClr>
                </a:solidFill>
              </a:rPr>
              <a:t>SEVGİDEN YOKSUN ÇOCUKLARIN</a:t>
            </a:r>
            <a:endParaRPr lang="tr-TR" b="1" dirty="0">
              <a:solidFill>
                <a:schemeClr val="accent3">
                  <a:lumMod val="60000"/>
                  <a:lumOff val="40000"/>
                </a:schemeClr>
              </a:solidFill>
            </a:endParaRPr>
          </a:p>
        </p:txBody>
      </p:sp>
      <p:sp>
        <p:nvSpPr>
          <p:cNvPr id="3" name="2 İçerik Yer Tutucusu"/>
          <p:cNvSpPr>
            <a:spLocks noGrp="1"/>
          </p:cNvSpPr>
          <p:nvPr>
            <p:ph sz="quarter" idx="1"/>
          </p:nvPr>
        </p:nvSpPr>
        <p:spPr/>
        <p:txBody>
          <a:bodyPr/>
          <a:lstStyle/>
          <a:p>
            <a:endParaRPr lang="tr-TR" dirty="0" smtClean="0"/>
          </a:p>
          <a:p>
            <a:r>
              <a:rPr lang="tr-TR" dirty="0" smtClean="0"/>
              <a:t>Büyümesi,</a:t>
            </a:r>
          </a:p>
          <a:p>
            <a:r>
              <a:rPr lang="tr-TR" dirty="0" smtClean="0"/>
              <a:t>Yürümesi,</a:t>
            </a:r>
          </a:p>
          <a:p>
            <a:r>
              <a:rPr lang="tr-TR" dirty="0" smtClean="0"/>
              <a:t>Konuşması,</a:t>
            </a:r>
          </a:p>
          <a:p>
            <a:pPr>
              <a:buNone/>
            </a:pPr>
            <a:r>
              <a:rPr lang="tr-TR" dirty="0" smtClean="0"/>
              <a:t> </a:t>
            </a:r>
            <a:r>
              <a:rPr lang="tr-TR" dirty="0" smtClean="0"/>
              <a:t>                      gecikir. </a:t>
            </a:r>
          </a:p>
          <a:p>
            <a:pPr>
              <a:buNone/>
            </a:pPr>
            <a:endParaRPr lang="tr-TR" dirty="0" smtClean="0"/>
          </a:p>
          <a:p>
            <a:r>
              <a:rPr lang="tr-TR" dirty="0" smtClean="0"/>
              <a:t>Zeka düzeyinde gerileme olur. </a:t>
            </a: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accent3">
                    <a:lumMod val="60000"/>
                    <a:lumOff val="40000"/>
                  </a:schemeClr>
                </a:solidFill>
              </a:rPr>
              <a:t>EĞER ONU DİNLEMEZ VE İHTİYACI OLDUĞUNDA YANINDA OLMAZSANIZ</a:t>
            </a:r>
            <a:endParaRPr lang="tr-TR" b="1" dirty="0">
              <a:solidFill>
                <a:schemeClr val="accent3">
                  <a:lumMod val="60000"/>
                  <a:lumOff val="40000"/>
                </a:schemeClr>
              </a:solidFill>
            </a:endParaRPr>
          </a:p>
        </p:txBody>
      </p:sp>
      <p:sp>
        <p:nvSpPr>
          <p:cNvPr id="3" name="2 İçerik Yer Tutucusu"/>
          <p:cNvSpPr>
            <a:spLocks noGrp="1"/>
          </p:cNvSpPr>
          <p:nvPr>
            <p:ph sz="quarter" idx="1"/>
          </p:nvPr>
        </p:nvSpPr>
        <p:spPr/>
        <p:txBody>
          <a:bodyPr/>
          <a:lstStyle/>
          <a:p>
            <a:pPr>
              <a:buNone/>
            </a:pPr>
            <a:r>
              <a:rPr lang="tr-TR" b="1" dirty="0" smtClean="0">
                <a:solidFill>
                  <a:schemeClr val="accent3">
                    <a:lumMod val="60000"/>
                    <a:lumOff val="40000"/>
                  </a:schemeClr>
                </a:solidFill>
              </a:rPr>
              <a:t>      </a:t>
            </a:r>
          </a:p>
          <a:p>
            <a:pPr>
              <a:buNone/>
            </a:pPr>
            <a:r>
              <a:rPr lang="tr-TR" b="1" dirty="0" smtClean="0">
                <a:solidFill>
                  <a:schemeClr val="accent3">
                    <a:lumMod val="60000"/>
                    <a:lumOff val="40000"/>
                  </a:schemeClr>
                </a:solidFill>
              </a:rPr>
              <a:t> </a:t>
            </a:r>
            <a:r>
              <a:rPr lang="tr-TR" b="1" dirty="0" smtClean="0">
                <a:solidFill>
                  <a:schemeClr val="accent3">
                    <a:lumMod val="60000"/>
                    <a:lumOff val="40000"/>
                  </a:schemeClr>
                </a:solidFill>
              </a:rPr>
              <a:t>   SİZDEN ŞU MESAJLARI ALIR;</a:t>
            </a:r>
          </a:p>
          <a:p>
            <a:pPr>
              <a:buNone/>
            </a:pPr>
            <a:endParaRPr lang="tr-TR" b="1" dirty="0" smtClean="0">
              <a:solidFill>
                <a:schemeClr val="accent3">
                  <a:lumMod val="60000"/>
                  <a:lumOff val="40000"/>
                </a:schemeClr>
              </a:solidFill>
            </a:endParaRPr>
          </a:p>
          <a:p>
            <a:r>
              <a:rPr lang="tr-TR" dirty="0" smtClean="0"/>
              <a:t>Ben </a:t>
            </a:r>
            <a:r>
              <a:rPr lang="tr-TR" dirty="0" err="1" smtClean="0"/>
              <a:t>yokum</a:t>
            </a:r>
            <a:r>
              <a:rPr lang="tr-TR" dirty="0" smtClean="0"/>
              <a:t>,</a:t>
            </a:r>
          </a:p>
          <a:p>
            <a:r>
              <a:rPr lang="tr-TR" dirty="0" smtClean="0"/>
              <a:t>Değersizim,</a:t>
            </a:r>
          </a:p>
          <a:p>
            <a:r>
              <a:rPr lang="tr-TR" dirty="0" smtClean="0"/>
              <a:t>Sevilmiyorum,</a:t>
            </a:r>
          </a:p>
          <a:p>
            <a:r>
              <a:rPr lang="tr-TR" dirty="0" smtClean="0"/>
              <a:t>Güvenemem.</a:t>
            </a:r>
            <a:endParaRPr lang="tr-TR" dirty="0"/>
          </a:p>
        </p:txBody>
      </p:sp>
      <p:pic>
        <p:nvPicPr>
          <p:cNvPr id="4" name="3 Resim" descr="üzgün-çocuk.jpg"/>
          <p:cNvPicPr>
            <a:picLocks noChangeAspect="1"/>
          </p:cNvPicPr>
          <p:nvPr/>
        </p:nvPicPr>
        <p:blipFill>
          <a:blip r:embed="rId2" cstate="print"/>
          <a:stretch>
            <a:fillRect/>
          </a:stretch>
        </p:blipFill>
        <p:spPr>
          <a:xfrm>
            <a:off x="4071934" y="3071810"/>
            <a:ext cx="3951290" cy="2428892"/>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accent1">
                    <a:lumMod val="75000"/>
                  </a:schemeClr>
                </a:solidFill>
              </a:rPr>
              <a:t>EĞER ÇOC</a:t>
            </a:r>
            <a:r>
              <a:rPr lang="tr-TR" b="1" dirty="0" smtClean="0">
                <a:solidFill>
                  <a:schemeClr val="accent3">
                    <a:lumMod val="60000"/>
                    <a:lumOff val="40000"/>
                  </a:schemeClr>
                </a:solidFill>
              </a:rPr>
              <a:t>UĞUNUZU DİNLER VE ONA SEVGİ GÖSTERİRSENİZ </a:t>
            </a:r>
            <a:endParaRPr lang="tr-TR" b="1" dirty="0">
              <a:solidFill>
                <a:schemeClr val="accent1">
                  <a:lumMod val="75000"/>
                </a:schemeClr>
              </a:solidFill>
            </a:endParaRPr>
          </a:p>
        </p:txBody>
      </p:sp>
      <p:sp>
        <p:nvSpPr>
          <p:cNvPr id="3" name="2 İçerik Yer Tutucusu"/>
          <p:cNvSpPr>
            <a:spLocks noGrp="1"/>
          </p:cNvSpPr>
          <p:nvPr>
            <p:ph sz="quarter" idx="1"/>
          </p:nvPr>
        </p:nvSpPr>
        <p:spPr/>
        <p:txBody>
          <a:bodyPr/>
          <a:lstStyle/>
          <a:p>
            <a:pPr>
              <a:buNone/>
            </a:pPr>
            <a:endParaRPr lang="tr-TR" dirty="0" smtClean="0"/>
          </a:p>
          <a:p>
            <a:pPr>
              <a:buNone/>
            </a:pPr>
            <a:endParaRPr lang="tr-TR" dirty="0" smtClean="0"/>
          </a:p>
          <a:p>
            <a:pPr>
              <a:buNone/>
            </a:pPr>
            <a:r>
              <a:rPr lang="tr-TR" dirty="0" smtClean="0"/>
              <a:t>   </a:t>
            </a:r>
            <a:r>
              <a:rPr lang="tr-TR" b="1" dirty="0" smtClean="0">
                <a:solidFill>
                  <a:schemeClr val="accent3">
                    <a:lumMod val="60000"/>
                    <a:lumOff val="40000"/>
                  </a:schemeClr>
                </a:solidFill>
              </a:rPr>
              <a:t>SİZDEN ŞU MESAJLARI ALIR;</a:t>
            </a:r>
          </a:p>
          <a:p>
            <a:r>
              <a:rPr lang="tr-TR" dirty="0" smtClean="0"/>
              <a:t>Varım,</a:t>
            </a:r>
          </a:p>
          <a:p>
            <a:r>
              <a:rPr lang="tr-TR" dirty="0" smtClean="0"/>
              <a:t>Doğalım,</a:t>
            </a:r>
          </a:p>
          <a:p>
            <a:r>
              <a:rPr lang="tr-TR" dirty="0" smtClean="0"/>
              <a:t>Seviliyorum,</a:t>
            </a:r>
          </a:p>
          <a:p>
            <a:r>
              <a:rPr lang="tr-TR" dirty="0" smtClean="0"/>
              <a:t>Değerliyim,</a:t>
            </a:r>
          </a:p>
          <a:p>
            <a:r>
              <a:rPr lang="tr-TR" dirty="0" smtClean="0"/>
              <a:t>Güvenebilirim. </a:t>
            </a:r>
            <a:endParaRPr lang="tr-TR" dirty="0"/>
          </a:p>
        </p:txBody>
      </p:sp>
      <p:pic>
        <p:nvPicPr>
          <p:cNvPr id="4" name="3 Resim" descr="indir.jpg"/>
          <p:cNvPicPr>
            <a:picLocks noChangeAspect="1"/>
          </p:cNvPicPr>
          <p:nvPr/>
        </p:nvPicPr>
        <p:blipFill>
          <a:blip r:embed="rId2" cstate="print"/>
          <a:stretch>
            <a:fillRect/>
          </a:stretch>
        </p:blipFill>
        <p:spPr>
          <a:xfrm>
            <a:off x="4071934" y="3143248"/>
            <a:ext cx="3429024" cy="2143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accent3">
                    <a:lumMod val="60000"/>
                    <a:lumOff val="40000"/>
                  </a:schemeClr>
                </a:solidFill>
              </a:rPr>
              <a:t>12 YAŞINDA KIZ ÇOCUĞU ANLATIYOR;</a:t>
            </a:r>
            <a:br>
              <a:rPr lang="tr-TR" b="1" dirty="0" smtClean="0">
                <a:solidFill>
                  <a:schemeClr val="accent3">
                    <a:lumMod val="60000"/>
                    <a:lumOff val="40000"/>
                  </a:schemeClr>
                </a:solidFill>
              </a:rPr>
            </a:br>
            <a:endParaRPr lang="tr-TR" b="1" dirty="0">
              <a:solidFill>
                <a:schemeClr val="accent3">
                  <a:lumMod val="60000"/>
                  <a:lumOff val="40000"/>
                </a:schemeClr>
              </a:solidFill>
            </a:endParaRPr>
          </a:p>
        </p:txBody>
      </p:sp>
      <p:sp>
        <p:nvSpPr>
          <p:cNvPr id="3" name="2 İçerik Yer Tutucusu"/>
          <p:cNvSpPr>
            <a:spLocks noGrp="1"/>
          </p:cNvSpPr>
          <p:nvPr>
            <p:ph sz="quarter" idx="1"/>
          </p:nvPr>
        </p:nvSpPr>
        <p:spPr/>
        <p:txBody>
          <a:bodyPr/>
          <a:lstStyle/>
          <a:p>
            <a:endParaRPr lang="tr-TR" dirty="0" smtClean="0"/>
          </a:p>
          <a:p>
            <a:pPr>
              <a:buNone/>
            </a:pPr>
            <a:r>
              <a:rPr lang="tr-TR" b="1" i="1" dirty="0" smtClean="0"/>
              <a:t>    Zaman </a:t>
            </a:r>
            <a:r>
              <a:rPr lang="tr-TR" b="1" i="1" dirty="0" smtClean="0"/>
              <a:t>zaman anneme bir şey anlatmak istediğimde, “Anne sana bir şey söyleyebilir miyim?” derim. O da “Tabii, söyle” der. Bunun üzerine ben de anlatmak istediğimi anlatırım. Tam bitirdiğimde, bana “Ne söylemiştin?” diye sorar.</a:t>
            </a: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accent3">
                    <a:lumMod val="60000"/>
                    <a:lumOff val="40000"/>
                  </a:schemeClr>
                </a:solidFill>
              </a:rPr>
              <a:t>AKTİF DİNLEME NASIL YAPILABİLİR ?</a:t>
            </a:r>
            <a:endParaRPr lang="tr-TR" b="1" dirty="0">
              <a:solidFill>
                <a:schemeClr val="accent3">
                  <a:lumMod val="60000"/>
                  <a:lumOff val="40000"/>
                </a:schemeClr>
              </a:solidFill>
            </a:endParaRPr>
          </a:p>
        </p:txBody>
      </p:sp>
      <p:sp>
        <p:nvSpPr>
          <p:cNvPr id="3" name="2 İçerik Yer Tutucusu"/>
          <p:cNvSpPr>
            <a:spLocks noGrp="1"/>
          </p:cNvSpPr>
          <p:nvPr>
            <p:ph sz="quarter" idx="1"/>
          </p:nvPr>
        </p:nvSpPr>
        <p:spPr/>
        <p:txBody>
          <a:bodyPr>
            <a:normAutofit fontScale="92500" lnSpcReduction="20000"/>
          </a:bodyPr>
          <a:lstStyle/>
          <a:p>
            <a:pPr>
              <a:buClr>
                <a:srgbClr val="FF0000"/>
              </a:buClr>
            </a:pPr>
            <a:r>
              <a:rPr lang="tr-TR" sz="2800" dirty="0" smtClean="0"/>
              <a:t>Dinleyenin bedeninin; konuşan kişiye dönük olması  </a:t>
            </a:r>
          </a:p>
          <a:p>
            <a:r>
              <a:rPr lang="tr-TR" sz="2800" dirty="0" smtClean="0"/>
              <a:t>Dinleyenin konuşan kişiyle göz teması kurması</a:t>
            </a:r>
          </a:p>
          <a:p>
            <a:r>
              <a:rPr lang="tr-TR" sz="2800" dirty="0" smtClean="0"/>
              <a:t>Konuşanı dinlerken başını aşağı-yukarı sallaması</a:t>
            </a:r>
          </a:p>
          <a:p>
            <a:r>
              <a:rPr lang="tr-TR" dirty="0" smtClean="0"/>
              <a:t>Dinleyen kişinin anlayamadığı zaman anlayamadım tekrar eder misin demesi </a:t>
            </a:r>
          </a:p>
          <a:p>
            <a:r>
              <a:rPr lang="tr-TR" dirty="0" smtClean="0"/>
              <a:t>Dinleyenin zaman zaman araya girerek</a:t>
            </a:r>
          </a:p>
          <a:p>
            <a:pPr>
              <a:buNone/>
            </a:pPr>
            <a:r>
              <a:rPr lang="tr-TR" dirty="0" smtClean="0"/>
              <a:t>   konuşan kişinin en son söylediklerini aynen tekrar etmesi</a:t>
            </a:r>
          </a:p>
          <a:p>
            <a:r>
              <a:rPr lang="tr-TR" dirty="0" smtClean="0"/>
              <a:t>Konuşan kişinin paylaştıklarıyla uyuşan yüz ifadesi göstermesi</a:t>
            </a:r>
            <a:endParaRPr lang="tr-TR" sz="2800" dirty="0" smtClean="0"/>
          </a:p>
          <a:p>
            <a:r>
              <a:rPr lang="tr-TR" sz="2800" dirty="0" smtClean="0"/>
              <a:t>“</a:t>
            </a:r>
            <a:r>
              <a:rPr lang="tr-TR" dirty="0" smtClean="0"/>
              <a:t>Hım-mm- </a:t>
            </a:r>
            <a:r>
              <a:rPr lang="tr-TR" dirty="0" smtClean="0"/>
              <a:t>Evet- Anlıyorum vb…” mesajları iletmesi</a:t>
            </a:r>
          </a:p>
          <a:p>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accent3">
                    <a:lumMod val="60000"/>
                    <a:lumOff val="40000"/>
                  </a:schemeClr>
                </a:solidFill>
              </a:rPr>
              <a:t>EĞER SİZ ÇOCUĞUNUZLA KONUŞUP ONU DİNLEMEZSENİZ</a:t>
            </a:r>
            <a:endParaRPr lang="tr-TR" b="1" dirty="0">
              <a:solidFill>
                <a:schemeClr val="accent3">
                  <a:lumMod val="60000"/>
                  <a:lumOff val="40000"/>
                </a:schemeClr>
              </a:solidFill>
            </a:endParaRPr>
          </a:p>
        </p:txBody>
      </p:sp>
      <p:sp>
        <p:nvSpPr>
          <p:cNvPr id="3" name="2 İçerik Yer Tutucusu"/>
          <p:cNvSpPr>
            <a:spLocks noGrp="1"/>
          </p:cNvSpPr>
          <p:nvPr>
            <p:ph sz="quarter" idx="1"/>
          </p:nvPr>
        </p:nvSpPr>
        <p:spPr/>
        <p:txBody>
          <a:bodyPr>
            <a:normAutofit fontScale="92500" lnSpcReduction="10000"/>
          </a:bodyPr>
          <a:lstStyle/>
          <a:p>
            <a:r>
              <a:rPr lang="tr-TR" dirty="0" smtClean="0"/>
              <a:t>Her şeyden </a:t>
            </a:r>
            <a:r>
              <a:rPr lang="tr-TR" dirty="0" smtClean="0"/>
              <a:t>önce bu çocuğunuz ile sizin aranızdaki sevgiyi ve güveni azaltır,</a:t>
            </a:r>
          </a:p>
          <a:p>
            <a:r>
              <a:rPr lang="tr-TR" dirty="0" smtClean="0"/>
              <a:t>Kendini size açamaz, size karşı rahat konuşamaz,</a:t>
            </a:r>
          </a:p>
          <a:p>
            <a:r>
              <a:rPr lang="tr-TR" dirty="0" smtClean="0"/>
              <a:t>Sorunlarını ve onaylanmak istediği iyi şeyleri sizlerle paylaşamaz,</a:t>
            </a:r>
          </a:p>
          <a:p>
            <a:r>
              <a:rPr lang="tr-TR" dirty="0" smtClean="0"/>
              <a:t>Problemlerini çözmek için zararlı yollara başvurabilir,</a:t>
            </a:r>
          </a:p>
          <a:p>
            <a:r>
              <a:rPr lang="tr-TR" dirty="0" smtClean="0"/>
              <a:t>Zararlı madde kullanımı ve suç çetelerine katılma gibi davranışlara yönelebilir,</a:t>
            </a:r>
          </a:p>
          <a:p>
            <a:r>
              <a:rPr lang="tr-TR" dirty="0" smtClean="0"/>
              <a:t>Çok asi, hırçın ( vuran – kıran) ya da çok içekapanık olabilir.</a:t>
            </a:r>
          </a:p>
          <a:p>
            <a:r>
              <a:rPr lang="tr-TR" sz="2800" dirty="0" smtClean="0"/>
              <a:t>Aldığı kararlardan memnun kalmaz ve sürekli şikayetçi olur.</a:t>
            </a:r>
          </a:p>
          <a:p>
            <a:endParaRPr lang="tr-T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116</TotalTime>
  <Words>839</Words>
  <Application>Microsoft Office PowerPoint</Application>
  <PresentationFormat>Ekran Gösterisi (4:3)</PresentationFormat>
  <Paragraphs>118</Paragraphs>
  <Slides>27</Slides>
  <Notes>0</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Cumba</vt:lpstr>
      <vt:lpstr>YARAMAZ ÇOCUK MU ? İŞE YARAMAZ YÖNTEM Mİ ?</vt:lpstr>
      <vt:lpstr>AİLE İÇİ İLETİŞİM NEDİR ?</vt:lpstr>
      <vt:lpstr>BAŞARILI İLETİŞİMİN TEMELİ,</vt:lpstr>
      <vt:lpstr>SEVGİDEN YOKSUN ÇOCUKLARIN</vt:lpstr>
      <vt:lpstr>EĞER ONU DİNLEMEZ VE İHTİYACI OLDUĞUNDA YANINDA OLMAZSANIZ</vt:lpstr>
      <vt:lpstr>EĞER ÇOCUĞUNUZU DİNLER VE ONA SEVGİ GÖSTERİRSENİZ </vt:lpstr>
      <vt:lpstr>12 YAŞINDA KIZ ÇOCUĞU ANLATIYOR; </vt:lpstr>
      <vt:lpstr>AKTİF DİNLEME NASIL YAPILABİLİR ?</vt:lpstr>
      <vt:lpstr>EĞER SİZ ÇOCUĞUNUZLA KONUŞUP ONU DİNLEMEZSENİZ</vt:lpstr>
      <vt:lpstr>Slayt 10</vt:lpstr>
      <vt:lpstr>Slayt 11</vt:lpstr>
      <vt:lpstr>İYİ ANNE BABA OLMANIN SIRLARI </vt:lpstr>
      <vt:lpstr>İYİ ANNE BABA OLMANIN SIRLARI </vt:lpstr>
      <vt:lpstr>SORUN VE CEZA</vt:lpstr>
      <vt:lpstr>EŞLERİN AİLE BÜYÜKLERİ İLE İLİŞKİLERİ </vt:lpstr>
      <vt:lpstr>ÖNERİLER</vt:lpstr>
      <vt:lpstr>Slayt 17</vt:lpstr>
      <vt:lpstr>Slayt 18</vt:lpstr>
      <vt:lpstr>Slayt 19</vt:lpstr>
      <vt:lpstr>Slayt 20</vt:lpstr>
      <vt:lpstr>Slayt 21</vt:lpstr>
      <vt:lpstr>Slayt 22</vt:lpstr>
      <vt:lpstr>Slayt 23</vt:lpstr>
      <vt:lpstr>Slayt 24</vt:lpstr>
      <vt:lpstr>Slayt 25</vt:lpstr>
      <vt:lpstr>ÇOCUK BÜYÜTMEK AĞAÇ YETİŞTİRMEK GİBİDİR</vt:lpstr>
      <vt:lpstr>Slayt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YARAMAZ ÇOCUK MU ? İŞE YARAMAZ YÖNTEM Mİ ?</dc:title>
  <dc:creator>rehber</dc:creator>
  <cp:lastModifiedBy>rehber</cp:lastModifiedBy>
  <cp:revision>9</cp:revision>
  <dcterms:created xsi:type="dcterms:W3CDTF">2017-03-02T07:11:30Z</dcterms:created>
  <dcterms:modified xsi:type="dcterms:W3CDTF">2017-03-02T09:18:24Z</dcterms:modified>
</cp:coreProperties>
</file>